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34"/>
  </p:notesMasterIdLst>
  <p:handoutMasterIdLst>
    <p:handoutMasterId r:id="rId35"/>
  </p:handoutMasterIdLst>
  <p:sldIdLst>
    <p:sldId id="974" r:id="rId2"/>
    <p:sldId id="857" r:id="rId3"/>
    <p:sldId id="1006" r:id="rId4"/>
    <p:sldId id="1008" r:id="rId5"/>
    <p:sldId id="975" r:id="rId6"/>
    <p:sldId id="976" r:id="rId7"/>
    <p:sldId id="977" r:id="rId8"/>
    <p:sldId id="981" r:id="rId9"/>
    <p:sldId id="979" r:id="rId10"/>
    <p:sldId id="978" r:id="rId11"/>
    <p:sldId id="982" r:id="rId12"/>
    <p:sldId id="988" r:id="rId13"/>
    <p:sldId id="989" r:id="rId14"/>
    <p:sldId id="990" r:id="rId15"/>
    <p:sldId id="980" r:id="rId16"/>
    <p:sldId id="992" r:id="rId17"/>
    <p:sldId id="991" r:id="rId18"/>
    <p:sldId id="997" r:id="rId19"/>
    <p:sldId id="1005" r:id="rId20"/>
    <p:sldId id="963" r:id="rId21"/>
    <p:sldId id="993" r:id="rId22"/>
    <p:sldId id="994" r:id="rId23"/>
    <p:sldId id="995" r:id="rId24"/>
    <p:sldId id="996" r:id="rId25"/>
    <p:sldId id="998" r:id="rId26"/>
    <p:sldId id="999" r:id="rId27"/>
    <p:sldId id="1000" r:id="rId28"/>
    <p:sldId id="1001" r:id="rId29"/>
    <p:sldId id="1002" r:id="rId30"/>
    <p:sldId id="1004" r:id="rId31"/>
    <p:sldId id="940" r:id="rId32"/>
    <p:sldId id="950" r:id="rId33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6795EDF-0A6B-492F-A547-507490A5A98B}">
          <p14:sldIdLst>
            <p14:sldId id="974"/>
            <p14:sldId id="857"/>
            <p14:sldId id="1006"/>
            <p14:sldId id="1008"/>
            <p14:sldId id="975"/>
            <p14:sldId id="976"/>
            <p14:sldId id="977"/>
            <p14:sldId id="981"/>
            <p14:sldId id="979"/>
            <p14:sldId id="978"/>
            <p14:sldId id="982"/>
            <p14:sldId id="988"/>
            <p14:sldId id="989"/>
            <p14:sldId id="990"/>
            <p14:sldId id="980"/>
            <p14:sldId id="992"/>
            <p14:sldId id="991"/>
            <p14:sldId id="997"/>
            <p14:sldId id="1005"/>
            <p14:sldId id="963"/>
            <p14:sldId id="993"/>
            <p14:sldId id="994"/>
            <p14:sldId id="995"/>
            <p14:sldId id="996"/>
            <p14:sldId id="998"/>
            <p14:sldId id="999"/>
            <p14:sldId id="1000"/>
            <p14:sldId id="1001"/>
            <p14:sldId id="1002"/>
            <p14:sldId id="1004"/>
            <p14:sldId id="940"/>
            <p14:sldId id="950"/>
          </p14:sldIdLst>
        </p14:section>
        <p14:section name="Untitled Section" id="{9D2FA6D4-445B-4B6C-A61B-B5DD931A3EB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F1"/>
    <a:srgbClr val="EF3F45"/>
    <a:srgbClr val="F57521"/>
    <a:srgbClr val="00B795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0679" autoAdjust="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58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14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6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60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3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9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07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70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4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6550" y="8805841"/>
            <a:ext cx="3026833" cy="463550"/>
          </a:xfrm>
          <a:prstGeom prst="rect">
            <a:avLst/>
          </a:prstGeom>
        </p:spPr>
        <p:txBody>
          <a:bodyPr/>
          <a:lstStyle/>
          <a:p>
            <a:fld id="{FE9BC4E5-2BC1-4F43-85DD-A1B8F74CB7E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9441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2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47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91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869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2912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9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ppl</a:t>
            </a:r>
            <a:r>
              <a:rPr lang="en-US" dirty="0"/>
              <a:t> going to be able to recreate this graph?</a:t>
            </a:r>
          </a:p>
        </p:txBody>
      </p:sp>
    </p:spTree>
    <p:extLst>
      <p:ext uri="{BB962C8B-B14F-4D97-AF65-F5344CB8AC3E}">
        <p14:creationId xmlns:p14="http://schemas.microsoft.com/office/powerpoint/2010/main" val="285409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6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68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8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3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537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  <p:sldLayoutId id="214748377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1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Nolan.Regenwether@DignityHealth.org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1628" y="435934"/>
            <a:ext cx="5518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The Research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Emily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Forums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Wedding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Same sex couple addressing web sites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Etc. Etc.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4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Formal Addressee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1060653"/>
            <a:ext cx="45731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items in sets when they exist      (First name, Middle name, Titles)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Include Familial / Religious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Man’s Name for (Mr., Dr., etc.) and Mrs. as long as last name is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full names for everything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Ordering Dr. -&gt; Mr. -&gt; Mrs.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For Special Titles, both get last names separated by “and”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If no first names or titles, use last name + “Household” or “Family”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3192" y="1158736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573192" y="1060653"/>
            <a:ext cx="4453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Sam S. and Mrs. Susan S. 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Dr. Susan Smith And Mr. Sam 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Susan S. Smith, CSM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and Mrs. Sam S. Smith, IV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Sam Smith and Ms. Susan Scott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Sam Smith and Mrs. Susan Smith-Scott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573190" y="2630313"/>
            <a:ext cx="3010761" cy="177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/>
              <a:t>Mr. Sam </a:t>
            </a:r>
            <a:r>
              <a:rPr lang="en-US" sz="1600" dirty="0" smtClean="0"/>
              <a:t>S. 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Dr. Susan </a:t>
            </a:r>
            <a:r>
              <a:rPr lang="en-US" sz="1600" dirty="0" smtClean="0"/>
              <a:t>Smith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</a:t>
            </a:r>
            <a:r>
              <a:rPr lang="en-US" sz="1600" dirty="0"/>
              <a:t>Susan S. Smith, CSM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Mr. </a:t>
            </a:r>
            <a:r>
              <a:rPr lang="en-US" sz="1600" dirty="0" smtClean="0"/>
              <a:t>Sam </a:t>
            </a:r>
            <a:r>
              <a:rPr lang="en-US" sz="1600" dirty="0"/>
              <a:t>S. Smith, IV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Mr. Sam Smith </a:t>
            </a:r>
            <a:endParaRPr lang="en-US" sz="1600" dirty="0" smtClean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Mrs</a:t>
            </a:r>
            <a:r>
              <a:rPr lang="en-US" sz="1600" dirty="0"/>
              <a:t>. Susan Smith-Scott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Formal Salutation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1060653"/>
            <a:ext cx="45731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items in sets when they exist      (First name, Middle name, Titles)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Include Familial / Religious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Ordering Dr. -&gt; Mr. -&gt; Mrs.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titles (when both have them)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[Title] and [Title] [Last Name]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first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Last Name + “Household”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3192" y="1158736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573192" y="1060653"/>
            <a:ext cx="4453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and Mrs. 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Dr. and Mrs. 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Susan S. Smith, CSM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and Mrs. Sam S. Smith, IV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Mr. Smith and Ms. Scott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3190" y="2630313"/>
            <a:ext cx="2121093" cy="1777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/>
              <a:t>Mr. </a:t>
            </a:r>
            <a:r>
              <a:rPr lang="en-US" sz="1600" dirty="0" smtClean="0"/>
              <a:t>Smith</a:t>
            </a:r>
            <a:endParaRPr lang="en-US" sz="1600" dirty="0"/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Dr. </a:t>
            </a:r>
            <a:r>
              <a:rPr lang="en-US" sz="1600" dirty="0" smtClean="0"/>
              <a:t>Smith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Smith</a:t>
            </a:r>
            <a:r>
              <a:rPr lang="en-US" sz="1600" dirty="0"/>
              <a:t>, CSM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Mr. </a:t>
            </a:r>
            <a:r>
              <a:rPr lang="en-US" sz="1600" dirty="0" smtClean="0"/>
              <a:t>Smith</a:t>
            </a:r>
            <a:r>
              <a:rPr lang="en-US" sz="1600" dirty="0"/>
              <a:t>, IV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/>
              <a:t>Mr. </a:t>
            </a:r>
            <a:r>
              <a:rPr lang="en-US" sz="1600" dirty="0" smtClean="0"/>
              <a:t>Smith 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Mrs</a:t>
            </a:r>
            <a:r>
              <a:rPr lang="en-US" sz="1600" dirty="0"/>
              <a:t>. </a:t>
            </a:r>
            <a:r>
              <a:rPr lang="en-US" sz="1600" dirty="0" smtClean="0"/>
              <a:t>Smith-Scott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Informal Salutation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1060653"/>
            <a:ext cx="4573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items in sets when they exist      (First name, Middle name, Titles)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Include Religious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First and First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Last Name + “Household”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Ladies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Primaries first (if same sex) or alphabetical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3192" y="1158736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573192" y="1060653"/>
            <a:ext cx="4453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Susan and Sam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Susan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573190" y="2630313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Susan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98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Informal Addressee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1060653"/>
            <a:ext cx="45731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Use items in sets when they exist      (First name, Middle name, Titles)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Include Religious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First and First </a:t>
            </a:r>
            <a:r>
              <a:rPr lang="en-US" sz="1800" dirty="0" err="1" smtClean="0">
                <a:solidFill>
                  <a:schemeClr val="tx2"/>
                </a:solidFill>
              </a:rPr>
              <a:t>Lastname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Falls back to Last Name + “Household”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Ladies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Primaries first (if same sex) or alphabetical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3192" y="1158736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573192" y="1060653"/>
            <a:ext cx="445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Susan and Sam Smith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Sister Susan Smith, CSM</a:t>
            </a:r>
          </a:p>
          <a:p>
            <a:pPr marL="257175" indent="-257175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573190" y="2630313"/>
            <a:ext cx="1606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Susan Smith</a:t>
            </a:r>
          </a:p>
          <a:p>
            <a:pPr marL="257175" indent="-257175">
              <a:buFont typeface="Arial" charset="0"/>
              <a:buChar char="•"/>
            </a:pPr>
            <a:r>
              <a:rPr lang="en-US" sz="1600" dirty="0" smtClean="0"/>
              <a:t>Sam Smith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936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Implemented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1060653"/>
            <a:ext cx="3731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The new standard 9 name formats we use are dynamic, correct, and fail gracefully while adopting an Emily post styling.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They are “correct”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They are dynamic 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08" y="1185643"/>
            <a:ext cx="4232628" cy="20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Defaults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1060653"/>
            <a:ext cx="373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Using ours as the default name formats.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784" y="1060653"/>
            <a:ext cx="4183222" cy="17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Name Format Export Definitions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1060653"/>
            <a:ext cx="3731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We interpret the name format options and make them query-able.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Makes our letter generation around 1000 times faster.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Could be dynamic, too risky.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195" r="13716"/>
          <a:stretch/>
        </p:blipFill>
        <p:spPr>
          <a:xfrm>
            <a:off x="4091927" y="1060653"/>
            <a:ext cx="1920745" cy="3211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892" y="1060653"/>
            <a:ext cx="2522599" cy="31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0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Gender Correction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3" y="905318"/>
            <a:ext cx="8474174" cy="360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mask whi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1340"/>
            <a:ext cx="9141618" cy="5142160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670"/>
            <a:ext cx="9141618" cy="5142161"/>
          </a:xfrm>
          <a:prstGeom prst="rect">
            <a:avLst/>
          </a:prstGeom>
        </p:spPr>
      </p:pic>
      <p:pic>
        <p:nvPicPr>
          <p:cNvPr id="1698" name="Picture 16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9939"/>
            <a:ext cx="9141619" cy="5142161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85000"/>
                </a:schemeClr>
              </a:gs>
              <a:gs pos="83000">
                <a:schemeClr val="bg1"/>
              </a:gs>
              <a:gs pos="3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2" b="52166"/>
          <a:stretch/>
        </p:blipFill>
        <p:spPr>
          <a:xfrm flipH="1">
            <a:off x="7480697" y="9939"/>
            <a:ext cx="1662112" cy="1649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7579" y="1058779"/>
            <a:ext cx="31951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Demo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01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Nolan Regenwether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1798652"/>
            <a:ext cx="6024809" cy="63715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Deduplication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&amp; Name Formats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 err="1" smtClean="0">
                <a:solidFill>
                  <a:schemeClr val="bg1"/>
                </a:solidFill>
                <a:latin typeface="+mj-lt"/>
              </a:rPr>
              <a:t>DeDuplication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sz="210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27685"/>
            <a:ext cx="10612861" cy="59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Initial Problem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1060653"/>
            <a:ext cx="3731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32 Raiser’s Edge Databases combined into one CRM database.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Service areas are very close together.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Over 100,000 </a:t>
            </a:r>
            <a:r>
              <a:rPr lang="en-US" sz="1800" i="1" dirty="0" smtClean="0">
                <a:solidFill>
                  <a:schemeClr val="tx2"/>
                </a:solidFill>
              </a:rPr>
              <a:t>identified</a:t>
            </a:r>
            <a:r>
              <a:rPr lang="en-US" sz="1800" dirty="0" smtClean="0">
                <a:solidFill>
                  <a:schemeClr val="tx2"/>
                </a:solidFill>
              </a:rPr>
              <a:t> Duplicates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517"/>
          <a:stretch/>
        </p:blipFill>
        <p:spPr>
          <a:xfrm>
            <a:off x="4745824" y="266874"/>
            <a:ext cx="3980952" cy="41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Initial Problem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6" y="820872"/>
            <a:ext cx="4293448" cy="3814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8589" r="1" b="14048"/>
          <a:stretch/>
        </p:blipFill>
        <p:spPr>
          <a:xfrm>
            <a:off x="4713189" y="4156129"/>
            <a:ext cx="1042432" cy="368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7724" y="934135"/>
            <a:ext cx="3499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Foundations are Very Close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Lots of Duplicates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Lots of Shared Duplicates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3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err="1" smtClean="0">
                <a:solidFill>
                  <a:srgbClr val="58595B"/>
                </a:solidFill>
                <a:cs typeface="Arial" panose="020B0604020202020204" pitchFamily="34" charset="0"/>
              </a:rPr>
              <a:t>DeDuplication</a:t>
            </a:r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 Process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82" y="1130053"/>
            <a:ext cx="8134803" cy="1299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982" y="2983999"/>
            <a:ext cx="7441005" cy="1297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7597" y="1629986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7597" y="3482546"/>
            <a:ext cx="3289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Review Process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1060653"/>
            <a:ext cx="3731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Done within CRM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Users verify if constituents are duplicates.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Set thresholds and decide which constituents should be merged and which should not. 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Provides Useful Information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75" y="193423"/>
            <a:ext cx="4999153" cy="22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Review Page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6" y="820872"/>
            <a:ext cx="8568726" cy="2106524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2401122" y="820872"/>
            <a:ext cx="1236742" cy="324594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 smtClean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893879" y="1874134"/>
            <a:ext cx="1296406" cy="334332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Thresholds</a:t>
            </a:r>
          </a:p>
        </p:txBody>
      </p:sp>
      <p:sp>
        <p:nvSpPr>
          <p:cNvPr id="6" name="Oval Callout 5"/>
          <p:cNvSpPr/>
          <p:nvPr/>
        </p:nvSpPr>
        <p:spPr>
          <a:xfrm rot="12864628">
            <a:off x="2096004" y="2794166"/>
            <a:ext cx="610237" cy="1532084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 smtClean="0">
                <a:solidFill>
                  <a:schemeClr val="bg1"/>
                </a:solidFill>
              </a:rPr>
              <a:t>Merges that need finished Manually</a:t>
            </a:r>
          </a:p>
        </p:txBody>
      </p:sp>
      <p:sp>
        <p:nvSpPr>
          <p:cNvPr id="9" name="Oval Callout 8"/>
          <p:cNvSpPr/>
          <p:nvPr/>
        </p:nvSpPr>
        <p:spPr>
          <a:xfrm rot="19816922">
            <a:off x="3085257" y="1967755"/>
            <a:ext cx="1267690" cy="334332"/>
          </a:xfrm>
          <a:prstGeom prst="wedgeEllipseCallout">
            <a:avLst>
              <a:gd name="adj1" fmla="val -30636"/>
              <a:gd name="adj2" fmla="val 14121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Exclusion</a:t>
            </a:r>
          </a:p>
        </p:txBody>
      </p:sp>
      <p:sp>
        <p:nvSpPr>
          <p:cNvPr id="10" name="Oval Callout 9"/>
          <p:cNvSpPr/>
          <p:nvPr/>
        </p:nvSpPr>
        <p:spPr>
          <a:xfrm rot="12488354">
            <a:off x="3082626" y="2976757"/>
            <a:ext cx="668664" cy="1307463"/>
          </a:xfrm>
          <a:prstGeom prst="wedgeEllipseCallout">
            <a:avLst>
              <a:gd name="adj1" fmla="val -34973"/>
              <a:gd name="adj2" fmla="val 7927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Confirmed Records</a:t>
            </a:r>
          </a:p>
        </p:txBody>
      </p:sp>
      <p:sp>
        <p:nvSpPr>
          <p:cNvPr id="11" name="Oval Callout 10"/>
          <p:cNvSpPr/>
          <p:nvPr/>
        </p:nvSpPr>
        <p:spPr>
          <a:xfrm rot="19864664">
            <a:off x="4322299" y="1709039"/>
            <a:ext cx="1954369" cy="538826"/>
          </a:xfrm>
          <a:prstGeom prst="wedgeEllipseCallout">
            <a:avLst>
              <a:gd name="adj1" fmla="val -55126"/>
              <a:gd name="adj2" fmla="val 5610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Merged Records OOB and Ours</a:t>
            </a:r>
          </a:p>
        </p:txBody>
      </p:sp>
    </p:spTree>
    <p:extLst>
      <p:ext uri="{BB962C8B-B14F-4D97-AF65-F5344CB8AC3E}">
        <p14:creationId xmlns:p14="http://schemas.microsoft.com/office/powerpoint/2010/main" val="8417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Review Page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6" y="822568"/>
            <a:ext cx="8461448" cy="3352879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196209" y="2841728"/>
            <a:ext cx="1889544" cy="53882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Matching Information</a:t>
            </a:r>
          </a:p>
        </p:txBody>
      </p:sp>
      <p:sp>
        <p:nvSpPr>
          <p:cNvPr id="13" name="Oval Callout 12"/>
          <p:cNvSpPr/>
          <p:nvPr/>
        </p:nvSpPr>
        <p:spPr>
          <a:xfrm rot="16200000">
            <a:off x="1991396" y="1078375"/>
            <a:ext cx="610237" cy="2043302"/>
          </a:xfrm>
          <a:prstGeom prst="wedgeEllipseCallout">
            <a:avLst>
              <a:gd name="adj1" fmla="val 75657"/>
              <a:gd name="adj2" fmla="val -50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 smtClean="0">
                <a:solidFill>
                  <a:schemeClr val="bg1"/>
                </a:solidFill>
              </a:rPr>
              <a:t>Confirm, exclude, or stage from here</a:t>
            </a:r>
          </a:p>
        </p:txBody>
      </p:sp>
      <p:sp>
        <p:nvSpPr>
          <p:cNvPr id="14" name="Oval Callout 13"/>
          <p:cNvSpPr/>
          <p:nvPr/>
        </p:nvSpPr>
        <p:spPr>
          <a:xfrm rot="1244605">
            <a:off x="6729992" y="2588621"/>
            <a:ext cx="2254942" cy="334332"/>
          </a:xfrm>
          <a:prstGeom prst="wedgeEllipseCallout">
            <a:avLst>
              <a:gd name="adj1" fmla="val -57305"/>
              <a:gd name="adj2" fmla="val 87479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Constituent Information</a:t>
            </a:r>
          </a:p>
        </p:txBody>
      </p:sp>
      <p:sp>
        <p:nvSpPr>
          <p:cNvPr id="15" name="Oval Callout 14"/>
          <p:cNvSpPr/>
          <p:nvPr/>
        </p:nvSpPr>
        <p:spPr>
          <a:xfrm rot="16200000">
            <a:off x="4269171" y="636302"/>
            <a:ext cx="464170" cy="1307463"/>
          </a:xfrm>
          <a:prstGeom prst="wedgeEllipseCallout">
            <a:avLst>
              <a:gd name="adj1" fmla="val -34973"/>
              <a:gd name="adj2" fmla="val 7927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Linkage</a:t>
            </a:r>
          </a:p>
        </p:txBody>
      </p:sp>
      <p:sp>
        <p:nvSpPr>
          <p:cNvPr id="16" name="Oval Callout 15"/>
          <p:cNvSpPr/>
          <p:nvPr/>
        </p:nvSpPr>
        <p:spPr>
          <a:xfrm rot="20662251">
            <a:off x="6752779" y="376707"/>
            <a:ext cx="1954369" cy="334332"/>
          </a:xfrm>
          <a:prstGeom prst="wedgeEllipseCallout">
            <a:avLst>
              <a:gd name="adj1" fmla="val -55126"/>
              <a:gd name="adj2" fmla="val 5610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 smtClean="0">
                <a:solidFill>
                  <a:schemeClr val="bg1"/>
                </a:solidFill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350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Merged Records </a:t>
            </a:r>
            <a:r>
              <a:rPr lang="en-US" sz="3000" spc="-30" dirty="0" err="1" smtClean="0">
                <a:solidFill>
                  <a:srgbClr val="58595B"/>
                </a:solidFill>
                <a:cs typeface="Arial" panose="020B0604020202020204" pitchFamily="34" charset="0"/>
              </a:rPr>
              <a:t>Listbuilder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414"/>
          <a:stretch/>
        </p:blipFill>
        <p:spPr>
          <a:xfrm>
            <a:off x="360536" y="820871"/>
            <a:ext cx="8493070" cy="87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6" y="1845839"/>
            <a:ext cx="8473989" cy="121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35" y="3211668"/>
            <a:ext cx="8471991" cy="9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Admin and Settings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6" y="820872"/>
            <a:ext cx="2492301" cy="2078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752" y="820872"/>
            <a:ext cx="3638095" cy="171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537" y="3248891"/>
            <a:ext cx="2417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have the settings for the whole deduplication process. Here we can clear tables, set thresholds, pick which selection source or merge process.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0149" y="2951019"/>
            <a:ext cx="241730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we have the one time merge process which adds a duplicate record directly to the staged table to be merged.</a:t>
            </a:r>
          </a:p>
        </p:txBody>
      </p:sp>
    </p:spTree>
    <p:extLst>
      <p:ext uri="{BB962C8B-B14F-4D97-AF65-F5344CB8AC3E}">
        <p14:creationId xmlns:p14="http://schemas.microsoft.com/office/powerpoint/2010/main" val="37684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Merge Process Global Change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36" y="3248891"/>
            <a:ext cx="70862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global change which actually merges the records.</a:t>
            </a:r>
          </a:p>
          <a:p>
            <a:r>
              <a:rPr lang="en-US" dirty="0" smtClean="0"/>
              <a:t>When a record is merged, its household and spouse are merged as well (as long as the spouse’s name matches). </a:t>
            </a:r>
          </a:p>
          <a:p>
            <a:endParaRPr lang="en-US" dirty="0"/>
          </a:p>
          <a:p>
            <a:r>
              <a:rPr lang="en-US" dirty="0" smtClean="0"/>
              <a:t>Not merging these three things at once results in all kinds of messed up relationships and recognition credits.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6754"/>
          <a:stretch/>
        </p:blipFill>
        <p:spPr>
          <a:xfrm>
            <a:off x="360536" y="820872"/>
            <a:ext cx="7086282" cy="20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1628" y="435934"/>
            <a:ext cx="55182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About Dignity Health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Dignity Health was founded in 1986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Fifth largest healthcare system in the </a:t>
            </a:r>
            <a:r>
              <a:rPr lang="en-US" sz="1800" dirty="0" smtClean="0">
                <a:solidFill>
                  <a:schemeClr val="tx2"/>
                </a:solidFill>
              </a:rPr>
              <a:t>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Headquartered in San Francisco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Located in AZ, NV, 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Around 60000 employees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28 foundations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Decentralized</a:t>
            </a:r>
          </a:p>
        </p:txBody>
      </p:sp>
      <p:pic>
        <p:nvPicPr>
          <p:cNvPr id="1026" name="Picture 2" descr="https://www.dignityhealth.org/-/media/Images/Misc/dignity-health.ash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8" y="4474987"/>
            <a:ext cx="1700201" cy="4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mask whi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1340"/>
            <a:ext cx="9141618" cy="5142160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670"/>
            <a:ext cx="9141618" cy="5142161"/>
          </a:xfrm>
          <a:prstGeom prst="rect">
            <a:avLst/>
          </a:prstGeom>
        </p:spPr>
      </p:pic>
      <p:pic>
        <p:nvPicPr>
          <p:cNvPr id="1698" name="Picture 16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9939"/>
            <a:ext cx="9141619" cy="5142161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85000"/>
                </a:schemeClr>
              </a:gs>
              <a:gs pos="83000">
                <a:schemeClr val="bg1"/>
              </a:gs>
              <a:gs pos="30000">
                <a:schemeClr val="bg1">
                  <a:lumMod val="95000"/>
                  <a:alpha val="0"/>
                </a:schemeClr>
              </a:gs>
            </a:gsLst>
            <a:lin ang="54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2" b="52166"/>
          <a:stretch/>
        </p:blipFill>
        <p:spPr>
          <a:xfrm flipH="1">
            <a:off x="7480697" y="9939"/>
            <a:ext cx="1662112" cy="1649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7579" y="1058779"/>
            <a:ext cx="31951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Demo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5397" y="1194134"/>
            <a:ext cx="5783520" cy="2656851"/>
            <a:chOff x="1512273" y="1592178"/>
            <a:chExt cx="7711360" cy="3542468"/>
          </a:xfrm>
        </p:grpSpPr>
        <p:sp>
          <p:nvSpPr>
            <p:cNvPr id="3087" name="Freeform 15"/>
            <p:cNvSpPr>
              <a:spLocks noChangeArrowheads="1"/>
            </p:cNvSpPr>
            <p:nvPr/>
          </p:nvSpPr>
          <p:spPr bwMode="auto">
            <a:xfrm>
              <a:off x="1679859" y="3676226"/>
              <a:ext cx="283711" cy="547257"/>
            </a:xfrm>
            <a:custGeom>
              <a:avLst/>
              <a:gdLst>
                <a:gd name="T0" fmla="*/ 574 w 875"/>
                <a:gd name="T1" fmla="*/ 1679 h 1680"/>
                <a:gd name="T2" fmla="*/ 574 w 875"/>
                <a:gd name="T3" fmla="*/ 1679 h 1680"/>
                <a:gd name="T4" fmla="*/ 574 w 875"/>
                <a:gd name="T5" fmla="*/ 915 h 1680"/>
                <a:gd name="T6" fmla="*/ 833 w 875"/>
                <a:gd name="T7" fmla="*/ 915 h 1680"/>
                <a:gd name="T8" fmla="*/ 874 w 875"/>
                <a:gd name="T9" fmla="*/ 614 h 1680"/>
                <a:gd name="T10" fmla="*/ 574 w 875"/>
                <a:gd name="T11" fmla="*/ 614 h 1680"/>
                <a:gd name="T12" fmla="*/ 574 w 875"/>
                <a:gd name="T13" fmla="*/ 423 h 1680"/>
                <a:gd name="T14" fmla="*/ 724 w 875"/>
                <a:gd name="T15" fmla="*/ 287 h 1680"/>
                <a:gd name="T16" fmla="*/ 874 w 875"/>
                <a:gd name="T17" fmla="*/ 287 h 1680"/>
                <a:gd name="T18" fmla="*/ 874 w 875"/>
                <a:gd name="T19" fmla="*/ 14 h 1680"/>
                <a:gd name="T20" fmla="*/ 655 w 875"/>
                <a:gd name="T21" fmla="*/ 0 h 1680"/>
                <a:gd name="T22" fmla="*/ 260 w 875"/>
                <a:gd name="T23" fmla="*/ 396 h 1680"/>
                <a:gd name="T24" fmla="*/ 260 w 875"/>
                <a:gd name="T25" fmla="*/ 614 h 1680"/>
                <a:gd name="T26" fmla="*/ 0 w 875"/>
                <a:gd name="T27" fmla="*/ 614 h 1680"/>
                <a:gd name="T28" fmla="*/ 0 w 875"/>
                <a:gd name="T29" fmla="*/ 915 h 1680"/>
                <a:gd name="T30" fmla="*/ 260 w 875"/>
                <a:gd name="T31" fmla="*/ 915 h 1680"/>
                <a:gd name="T32" fmla="*/ 260 w 875"/>
                <a:gd name="T33" fmla="*/ 1679 h 1680"/>
                <a:gd name="T34" fmla="*/ 574 w 875"/>
                <a:gd name="T35" fmla="*/ 1679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5" h="1680">
                  <a:moveTo>
                    <a:pt x="574" y="1679"/>
                  </a:moveTo>
                  <a:lnTo>
                    <a:pt x="574" y="1679"/>
                  </a:lnTo>
                  <a:cubicBezTo>
                    <a:pt x="574" y="915"/>
                    <a:pt x="574" y="915"/>
                    <a:pt x="574" y="915"/>
                  </a:cubicBezTo>
                  <a:cubicBezTo>
                    <a:pt x="833" y="915"/>
                    <a:pt x="833" y="915"/>
                    <a:pt x="833" y="915"/>
                  </a:cubicBezTo>
                  <a:cubicBezTo>
                    <a:pt x="874" y="614"/>
                    <a:pt x="874" y="614"/>
                    <a:pt x="874" y="614"/>
                  </a:cubicBezTo>
                  <a:cubicBezTo>
                    <a:pt x="574" y="614"/>
                    <a:pt x="574" y="614"/>
                    <a:pt x="574" y="614"/>
                  </a:cubicBezTo>
                  <a:cubicBezTo>
                    <a:pt x="574" y="423"/>
                    <a:pt x="574" y="423"/>
                    <a:pt x="574" y="423"/>
                  </a:cubicBezTo>
                  <a:cubicBezTo>
                    <a:pt x="574" y="341"/>
                    <a:pt x="601" y="287"/>
                    <a:pt x="724" y="287"/>
                  </a:cubicBezTo>
                  <a:cubicBezTo>
                    <a:pt x="874" y="287"/>
                    <a:pt x="874" y="287"/>
                    <a:pt x="874" y="287"/>
                  </a:cubicBezTo>
                  <a:cubicBezTo>
                    <a:pt x="874" y="14"/>
                    <a:pt x="874" y="14"/>
                    <a:pt x="874" y="14"/>
                  </a:cubicBezTo>
                  <a:cubicBezTo>
                    <a:pt x="847" y="14"/>
                    <a:pt x="765" y="0"/>
                    <a:pt x="655" y="0"/>
                  </a:cubicBezTo>
                  <a:cubicBezTo>
                    <a:pt x="423" y="0"/>
                    <a:pt x="260" y="137"/>
                    <a:pt x="260" y="396"/>
                  </a:cubicBezTo>
                  <a:cubicBezTo>
                    <a:pt x="260" y="614"/>
                    <a:pt x="260" y="614"/>
                    <a:pt x="260" y="614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0" y="915"/>
                    <a:pt x="0" y="915"/>
                    <a:pt x="0" y="915"/>
                  </a:cubicBezTo>
                  <a:cubicBezTo>
                    <a:pt x="260" y="915"/>
                    <a:pt x="260" y="915"/>
                    <a:pt x="260" y="915"/>
                  </a:cubicBezTo>
                  <a:cubicBezTo>
                    <a:pt x="260" y="1679"/>
                    <a:pt x="260" y="1679"/>
                    <a:pt x="260" y="1679"/>
                  </a:cubicBezTo>
                  <a:lnTo>
                    <a:pt x="574" y="16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3691502" y="1592178"/>
              <a:ext cx="553213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github.com/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njregenwether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12273" y="4676765"/>
              <a:ext cx="459583" cy="457881"/>
              <a:chOff x="2453711" y="2209192"/>
              <a:chExt cx="2719006" cy="2708926"/>
            </a:xfrm>
          </p:grpSpPr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360536" y="266874"/>
            <a:ext cx="4818566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1030" name="Picture 6" descr="https://www.shareicon.net/data/128x128/2015/09/02/94531_logo_512x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370" y="911229"/>
            <a:ext cx="1080860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1"/>
          <p:cNvSpPr txBox="1">
            <a:spLocks/>
          </p:cNvSpPr>
          <p:nvPr/>
        </p:nvSpPr>
        <p:spPr>
          <a:xfrm>
            <a:off x="2769819" y="2739101"/>
            <a:ext cx="4149098" cy="571715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spc="-30" dirty="0" err="1" smtClean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njregenwether</a:t>
            </a:r>
            <a:endParaRPr lang="en-US" sz="2100" dirty="0">
              <a:solidFill>
                <a:srgbClr val="58595B"/>
              </a:solidFill>
              <a:latin typeface="+mj-l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40837" y="1999678"/>
            <a:ext cx="5783520" cy="2656851"/>
            <a:chOff x="1512273" y="1592178"/>
            <a:chExt cx="7711360" cy="3542468"/>
          </a:xfrm>
        </p:grpSpPr>
        <p:sp>
          <p:nvSpPr>
            <p:cNvPr id="32" name="Freeform 15"/>
            <p:cNvSpPr>
              <a:spLocks noChangeArrowheads="1"/>
            </p:cNvSpPr>
            <p:nvPr/>
          </p:nvSpPr>
          <p:spPr bwMode="auto">
            <a:xfrm>
              <a:off x="1679859" y="3676226"/>
              <a:ext cx="283711" cy="547257"/>
            </a:xfrm>
            <a:custGeom>
              <a:avLst/>
              <a:gdLst>
                <a:gd name="T0" fmla="*/ 574 w 875"/>
                <a:gd name="T1" fmla="*/ 1679 h 1680"/>
                <a:gd name="T2" fmla="*/ 574 w 875"/>
                <a:gd name="T3" fmla="*/ 1679 h 1680"/>
                <a:gd name="T4" fmla="*/ 574 w 875"/>
                <a:gd name="T5" fmla="*/ 915 h 1680"/>
                <a:gd name="T6" fmla="*/ 833 w 875"/>
                <a:gd name="T7" fmla="*/ 915 h 1680"/>
                <a:gd name="T8" fmla="*/ 874 w 875"/>
                <a:gd name="T9" fmla="*/ 614 h 1680"/>
                <a:gd name="T10" fmla="*/ 574 w 875"/>
                <a:gd name="T11" fmla="*/ 614 h 1680"/>
                <a:gd name="T12" fmla="*/ 574 w 875"/>
                <a:gd name="T13" fmla="*/ 423 h 1680"/>
                <a:gd name="T14" fmla="*/ 724 w 875"/>
                <a:gd name="T15" fmla="*/ 287 h 1680"/>
                <a:gd name="T16" fmla="*/ 874 w 875"/>
                <a:gd name="T17" fmla="*/ 287 h 1680"/>
                <a:gd name="T18" fmla="*/ 874 w 875"/>
                <a:gd name="T19" fmla="*/ 14 h 1680"/>
                <a:gd name="T20" fmla="*/ 655 w 875"/>
                <a:gd name="T21" fmla="*/ 0 h 1680"/>
                <a:gd name="T22" fmla="*/ 260 w 875"/>
                <a:gd name="T23" fmla="*/ 396 h 1680"/>
                <a:gd name="T24" fmla="*/ 260 w 875"/>
                <a:gd name="T25" fmla="*/ 614 h 1680"/>
                <a:gd name="T26" fmla="*/ 0 w 875"/>
                <a:gd name="T27" fmla="*/ 614 h 1680"/>
                <a:gd name="T28" fmla="*/ 0 w 875"/>
                <a:gd name="T29" fmla="*/ 915 h 1680"/>
                <a:gd name="T30" fmla="*/ 260 w 875"/>
                <a:gd name="T31" fmla="*/ 915 h 1680"/>
                <a:gd name="T32" fmla="*/ 260 w 875"/>
                <a:gd name="T33" fmla="*/ 1679 h 1680"/>
                <a:gd name="T34" fmla="*/ 574 w 875"/>
                <a:gd name="T35" fmla="*/ 1679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5" h="1680">
                  <a:moveTo>
                    <a:pt x="574" y="1679"/>
                  </a:moveTo>
                  <a:lnTo>
                    <a:pt x="574" y="1679"/>
                  </a:lnTo>
                  <a:cubicBezTo>
                    <a:pt x="574" y="915"/>
                    <a:pt x="574" y="915"/>
                    <a:pt x="574" y="915"/>
                  </a:cubicBezTo>
                  <a:cubicBezTo>
                    <a:pt x="833" y="915"/>
                    <a:pt x="833" y="915"/>
                    <a:pt x="833" y="915"/>
                  </a:cubicBezTo>
                  <a:cubicBezTo>
                    <a:pt x="874" y="614"/>
                    <a:pt x="874" y="614"/>
                    <a:pt x="874" y="614"/>
                  </a:cubicBezTo>
                  <a:cubicBezTo>
                    <a:pt x="574" y="614"/>
                    <a:pt x="574" y="614"/>
                    <a:pt x="574" y="614"/>
                  </a:cubicBezTo>
                  <a:cubicBezTo>
                    <a:pt x="574" y="423"/>
                    <a:pt x="574" y="423"/>
                    <a:pt x="574" y="423"/>
                  </a:cubicBezTo>
                  <a:cubicBezTo>
                    <a:pt x="574" y="341"/>
                    <a:pt x="601" y="287"/>
                    <a:pt x="724" y="287"/>
                  </a:cubicBezTo>
                  <a:cubicBezTo>
                    <a:pt x="874" y="287"/>
                    <a:pt x="874" y="287"/>
                    <a:pt x="874" y="287"/>
                  </a:cubicBezTo>
                  <a:cubicBezTo>
                    <a:pt x="874" y="14"/>
                    <a:pt x="874" y="14"/>
                    <a:pt x="874" y="14"/>
                  </a:cubicBezTo>
                  <a:cubicBezTo>
                    <a:pt x="847" y="14"/>
                    <a:pt x="765" y="0"/>
                    <a:pt x="655" y="0"/>
                  </a:cubicBezTo>
                  <a:cubicBezTo>
                    <a:pt x="423" y="0"/>
                    <a:pt x="260" y="137"/>
                    <a:pt x="260" y="396"/>
                  </a:cubicBezTo>
                  <a:cubicBezTo>
                    <a:pt x="260" y="614"/>
                    <a:pt x="260" y="614"/>
                    <a:pt x="260" y="614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0" y="915"/>
                    <a:pt x="0" y="915"/>
                    <a:pt x="0" y="915"/>
                  </a:cubicBezTo>
                  <a:cubicBezTo>
                    <a:pt x="260" y="915"/>
                    <a:pt x="260" y="915"/>
                    <a:pt x="260" y="915"/>
                  </a:cubicBezTo>
                  <a:cubicBezTo>
                    <a:pt x="260" y="1679"/>
                    <a:pt x="260" y="1679"/>
                    <a:pt x="260" y="1679"/>
                  </a:cubicBezTo>
                  <a:lnTo>
                    <a:pt x="574" y="167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33" name="Text Placeholder 1"/>
            <p:cNvSpPr txBox="1">
              <a:spLocks/>
            </p:cNvSpPr>
            <p:nvPr/>
          </p:nvSpPr>
          <p:spPr>
            <a:xfrm>
              <a:off x="3691502" y="1592178"/>
              <a:ext cx="553213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github.com/Non-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ProfitCodeShare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12273" y="4676765"/>
              <a:ext cx="459583" cy="457881"/>
              <a:chOff x="2453711" y="2209192"/>
              <a:chExt cx="2719006" cy="2708926"/>
            </a:xfrm>
          </p:grpSpPr>
          <p:sp>
            <p:nvSpPr>
              <p:cNvPr id="35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6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</p:grpSp>
      <p:pic>
        <p:nvPicPr>
          <p:cNvPr id="37" name="Picture 6" descr="https://www.shareicon.net/data/128x128/2015/09/02/94531_logo_512x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10" y="1716773"/>
            <a:ext cx="1080860" cy="108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8293" y="2739101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BB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Dev Network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371" y="3562714"/>
            <a:ext cx="807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Care to share? Reach out to trade code, customizations, recipes or baseball cards.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58280" y="2789115"/>
            <a:ext cx="3217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Nolan.Regenwether@DignityHealth.org</a:t>
            </a:r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00587" y="990826"/>
            <a:ext cx="2960390" cy="3517943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rIns="274320" anchor="ctr">
            <a:noAutofit/>
          </a:bodyPr>
          <a:lstStyle/>
          <a:p>
            <a:pPr algn="ctr" defTabSz="685800"/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31900" y="203200"/>
            <a:ext cx="8228013" cy="596900"/>
          </a:xfrm>
        </p:spPr>
        <p:txBody>
          <a:bodyPr/>
          <a:lstStyle/>
          <a:p>
            <a:r>
              <a:rPr lang="en-US" b="1" dirty="0" smtClean="0"/>
              <a:t>Dignity Health Philanthropy Ranked #1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85932" y="1174329"/>
            <a:ext cx="1023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000000"/>
                </a:solidFill>
              </a:rPr>
              <a:t>System-wide foundation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6650305" y="1176563"/>
            <a:ext cx="1043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1200" dirty="0">
                <a:solidFill>
                  <a:srgbClr val="000000"/>
                </a:solidFill>
              </a:rPr>
              <a:t>Local foundations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386" y="1106177"/>
            <a:ext cx="49564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3300" b="1" dirty="0">
                <a:solidFill>
                  <a:srgbClr val="D95E00"/>
                </a:solidFill>
              </a:rPr>
              <a:t>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48456" y="1118343"/>
            <a:ext cx="61427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3300" b="1" dirty="0">
                <a:solidFill>
                  <a:srgbClr val="D95E00"/>
                </a:solidFill>
              </a:rPr>
              <a:t>30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23401" y="1595030"/>
            <a:ext cx="237091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3300" b="1" dirty="0">
                <a:solidFill>
                  <a:srgbClr val="D95E00"/>
                </a:solidFill>
              </a:rPr>
              <a:t>$512 million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49336" y="2022343"/>
            <a:ext cx="2102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</a:rPr>
              <a:t>Raised in the last 5 years 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23" y="2689076"/>
            <a:ext cx="1882118" cy="16327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46505" y="990826"/>
            <a:ext cx="2978944" cy="3517943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4320" rIns="274320" anchor="ctr">
            <a:noAutofit/>
          </a:bodyPr>
          <a:lstStyle/>
          <a:p>
            <a:pPr algn="ctr" defTabSz="685800"/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6293" y="1022891"/>
            <a:ext cx="3371849" cy="333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endParaRPr lang="en-US" sz="675" b="1" dirty="0">
              <a:solidFill>
                <a:srgbClr val="D95E00"/>
              </a:solidFill>
            </a:endParaRPr>
          </a:p>
          <a:p>
            <a:pPr defTabSz="685800"/>
            <a:r>
              <a:rPr lang="en-US" sz="3150" b="1" dirty="0">
                <a:solidFill>
                  <a:srgbClr val="D95E00"/>
                </a:solidFill>
              </a:rPr>
              <a:t>2016 AHP Top 10 </a:t>
            </a:r>
          </a:p>
          <a:p>
            <a:pPr defTabSz="685800"/>
            <a:endParaRPr lang="en-US" sz="750" b="1" dirty="0">
              <a:solidFill>
                <a:srgbClr val="D95E00"/>
              </a:solidFill>
            </a:endParaRP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Dignity Health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Children's Hospital Los Angeles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Seattle Children's Hospital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Sutter Health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Miami Children's Health System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Wake Forest Baptist Medical Center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Boston Medical Center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Hoag Hospital 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UMass School of Medicine </a:t>
            </a:r>
          </a:p>
          <a:p>
            <a:pPr marL="257175" indent="-257175" defTabSz="685800"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</a:rPr>
              <a:t>MedStar</a:t>
            </a:r>
            <a:r>
              <a:rPr lang="en-US" dirty="0">
                <a:solidFill>
                  <a:srgbClr val="000000"/>
                </a:solidFill>
              </a:rPr>
              <a:t> Health</a:t>
            </a:r>
          </a:p>
          <a:p>
            <a:pPr marL="257175" indent="-257175" defTabSz="685800">
              <a:buFont typeface="+mj-lt"/>
              <a:buAutoNum type="arabicPeriod"/>
            </a:pPr>
            <a:endParaRPr lang="en-US" sz="1200" dirty="0">
              <a:solidFill>
                <a:srgbClr val="000000"/>
              </a:solidFill>
            </a:endParaRPr>
          </a:p>
          <a:p>
            <a:pPr marL="257175" indent="-257175" defTabSz="685800">
              <a:buFont typeface="+mj-lt"/>
              <a:buAutoNum type="arabicPeriod"/>
            </a:pPr>
            <a:endParaRPr lang="en-US" sz="750" dirty="0">
              <a:solidFill>
                <a:srgbClr val="000000"/>
              </a:solidFill>
            </a:endParaRPr>
          </a:p>
          <a:p>
            <a:pPr defTabSz="685800"/>
            <a:r>
              <a:rPr lang="en-US" sz="1050" b="1" i="1" dirty="0">
                <a:solidFill>
                  <a:srgbClr val="000000"/>
                </a:solidFill>
              </a:rPr>
              <a:t>    AHP = Association of Healthcare Philanthropy</a:t>
            </a:r>
          </a:p>
        </p:txBody>
      </p:sp>
    </p:spTree>
    <p:extLst>
      <p:ext uri="{BB962C8B-B14F-4D97-AF65-F5344CB8AC3E}">
        <p14:creationId xmlns:p14="http://schemas.microsoft.com/office/powerpoint/2010/main" val="31194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1628" y="435934"/>
            <a:ext cx="5518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Agenda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Name Formats </a:t>
            </a:r>
            <a:r>
              <a:rPr lang="en-US" sz="1800" dirty="0" smtClean="0">
                <a:solidFill>
                  <a:schemeClr val="tx2"/>
                </a:solidFill>
              </a:rPr>
              <a:t>Customization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Requirements</a:t>
            </a:r>
            <a:endParaRPr lang="en-US" sz="18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Name Format Research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Standardization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Types / Instances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Name </a:t>
            </a:r>
            <a:r>
              <a:rPr lang="en-US" sz="1800" dirty="0">
                <a:solidFill>
                  <a:schemeClr val="tx2"/>
                </a:solidFill>
              </a:rPr>
              <a:t>Format Export </a:t>
            </a:r>
            <a:r>
              <a:rPr lang="en-US" sz="1800" dirty="0" smtClean="0">
                <a:solidFill>
                  <a:schemeClr val="tx2"/>
                </a:solidFill>
              </a:rPr>
              <a:t>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Deduplication Customization / Process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Requirements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Identification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Review Process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Merging Process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Post Merge Cleanup / Review Process</a:t>
            </a:r>
          </a:p>
        </p:txBody>
      </p:sp>
    </p:spTree>
    <p:extLst>
      <p:ext uri="{BB962C8B-B14F-4D97-AF65-F5344CB8AC3E}">
        <p14:creationId xmlns:p14="http://schemas.microsoft.com/office/powerpoint/2010/main" val="29017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Name Formats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/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 smtClean="0">
                <a:solidFill>
                  <a:schemeClr val="bg1"/>
                </a:solidFill>
                <a:latin typeface="+mj-lt"/>
              </a:rPr>
              <a:t>Some</a:t>
            </a:r>
            <a:r>
              <a:rPr lang="en-US" sz="2100" baseline="0" dirty="0" smtClean="0">
                <a:solidFill>
                  <a:schemeClr val="bg1"/>
                </a:solidFill>
                <a:latin typeface="+mj-lt"/>
              </a:rPr>
              <a:t> Gender Stuff, too. 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27685"/>
            <a:ext cx="10612861" cy="59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1628" y="435934"/>
            <a:ext cx="55182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The Problem: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Incorrect name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Missing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ncorrect genders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Offensive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No standardization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1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5" y="266874"/>
            <a:ext cx="5272821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Initial Problem Continued </a:t>
            </a:r>
            <a:endParaRPr lang="en-US" sz="3000" dirty="0">
              <a:solidFill>
                <a:srgbClr val="58595B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097077" y="1916683"/>
            <a:ext cx="412604" cy="562739"/>
            <a:chOff x="1647226" y="3021438"/>
            <a:chExt cx="550138" cy="750319"/>
          </a:xfrm>
        </p:grpSpPr>
        <p:sp>
          <p:nvSpPr>
            <p:cNvPr id="72" name="Freeform 11"/>
            <p:cNvSpPr>
              <a:spLocks noChangeArrowheads="1"/>
            </p:cNvSpPr>
            <p:nvPr/>
          </p:nvSpPr>
          <p:spPr bwMode="auto">
            <a:xfrm>
              <a:off x="1647226" y="3021438"/>
              <a:ext cx="550138" cy="750319"/>
            </a:xfrm>
            <a:custGeom>
              <a:avLst/>
              <a:gdLst>
                <a:gd name="T0" fmla="*/ 841 w 1684"/>
                <a:gd name="T1" fmla="*/ 0 h 2299"/>
                <a:gd name="T2" fmla="*/ 841 w 1684"/>
                <a:gd name="T3" fmla="*/ 0 h 2299"/>
                <a:gd name="T4" fmla="*/ 0 w 1684"/>
                <a:gd name="T5" fmla="*/ 841 h 2299"/>
                <a:gd name="T6" fmla="*/ 146 w 1684"/>
                <a:gd name="T7" fmla="*/ 1312 h 2299"/>
                <a:gd name="T8" fmla="*/ 808 w 1684"/>
                <a:gd name="T9" fmla="*/ 2276 h 2299"/>
                <a:gd name="T10" fmla="*/ 841 w 1684"/>
                <a:gd name="T11" fmla="*/ 2298 h 2299"/>
                <a:gd name="T12" fmla="*/ 875 w 1684"/>
                <a:gd name="T13" fmla="*/ 2276 h 2299"/>
                <a:gd name="T14" fmla="*/ 1537 w 1684"/>
                <a:gd name="T15" fmla="*/ 1312 h 2299"/>
                <a:gd name="T16" fmla="*/ 1683 w 1684"/>
                <a:gd name="T17" fmla="*/ 841 h 2299"/>
                <a:gd name="T18" fmla="*/ 841 w 1684"/>
                <a:gd name="T19" fmla="*/ 0 h 2299"/>
                <a:gd name="T20" fmla="*/ 1458 w 1684"/>
                <a:gd name="T21" fmla="*/ 1256 h 2299"/>
                <a:gd name="T22" fmla="*/ 1458 w 1684"/>
                <a:gd name="T23" fmla="*/ 1256 h 2299"/>
                <a:gd name="T24" fmla="*/ 841 w 1684"/>
                <a:gd name="T25" fmla="*/ 2163 h 2299"/>
                <a:gd name="T26" fmla="*/ 225 w 1684"/>
                <a:gd name="T27" fmla="*/ 1256 h 2299"/>
                <a:gd name="T28" fmla="*/ 90 w 1684"/>
                <a:gd name="T29" fmla="*/ 841 h 2299"/>
                <a:gd name="T30" fmla="*/ 841 w 1684"/>
                <a:gd name="T31" fmla="*/ 90 h 2299"/>
                <a:gd name="T32" fmla="*/ 1593 w 1684"/>
                <a:gd name="T33" fmla="*/ 841 h 2299"/>
                <a:gd name="T34" fmla="*/ 1458 w 1684"/>
                <a:gd name="T35" fmla="*/ 1256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4" h="2299">
                  <a:moveTo>
                    <a:pt x="841" y="0"/>
                  </a:moveTo>
                  <a:lnTo>
                    <a:pt x="841" y="0"/>
                  </a:lnTo>
                  <a:cubicBezTo>
                    <a:pt x="382" y="0"/>
                    <a:pt x="0" y="370"/>
                    <a:pt x="0" y="841"/>
                  </a:cubicBezTo>
                  <a:cubicBezTo>
                    <a:pt x="0" y="1009"/>
                    <a:pt x="56" y="1166"/>
                    <a:pt x="146" y="1312"/>
                  </a:cubicBezTo>
                  <a:cubicBezTo>
                    <a:pt x="808" y="2276"/>
                    <a:pt x="808" y="2276"/>
                    <a:pt x="808" y="2276"/>
                  </a:cubicBezTo>
                  <a:cubicBezTo>
                    <a:pt x="808" y="2287"/>
                    <a:pt x="830" y="2298"/>
                    <a:pt x="841" y="2298"/>
                  </a:cubicBezTo>
                  <a:cubicBezTo>
                    <a:pt x="853" y="2298"/>
                    <a:pt x="875" y="2287"/>
                    <a:pt x="875" y="2276"/>
                  </a:cubicBezTo>
                  <a:cubicBezTo>
                    <a:pt x="1537" y="1312"/>
                    <a:pt x="1537" y="1312"/>
                    <a:pt x="1537" y="1312"/>
                  </a:cubicBezTo>
                  <a:cubicBezTo>
                    <a:pt x="1638" y="1166"/>
                    <a:pt x="1683" y="1009"/>
                    <a:pt x="1683" y="841"/>
                  </a:cubicBezTo>
                  <a:cubicBezTo>
                    <a:pt x="1683" y="370"/>
                    <a:pt x="1301" y="0"/>
                    <a:pt x="841" y="0"/>
                  </a:cubicBezTo>
                  <a:close/>
                  <a:moveTo>
                    <a:pt x="1458" y="1256"/>
                  </a:moveTo>
                  <a:lnTo>
                    <a:pt x="1458" y="1256"/>
                  </a:lnTo>
                  <a:cubicBezTo>
                    <a:pt x="841" y="2163"/>
                    <a:pt x="841" y="2163"/>
                    <a:pt x="841" y="2163"/>
                  </a:cubicBezTo>
                  <a:cubicBezTo>
                    <a:pt x="225" y="1256"/>
                    <a:pt x="225" y="1256"/>
                    <a:pt x="225" y="1256"/>
                  </a:cubicBezTo>
                  <a:cubicBezTo>
                    <a:pt x="135" y="1133"/>
                    <a:pt x="90" y="987"/>
                    <a:pt x="90" y="841"/>
                  </a:cubicBezTo>
                  <a:cubicBezTo>
                    <a:pt x="90" y="426"/>
                    <a:pt x="427" y="90"/>
                    <a:pt x="841" y="90"/>
                  </a:cubicBezTo>
                  <a:cubicBezTo>
                    <a:pt x="1256" y="90"/>
                    <a:pt x="1593" y="426"/>
                    <a:pt x="1593" y="841"/>
                  </a:cubicBezTo>
                  <a:cubicBezTo>
                    <a:pt x="1593" y="987"/>
                    <a:pt x="1548" y="1133"/>
                    <a:pt x="1458" y="1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  <p:sp>
          <p:nvSpPr>
            <p:cNvPr id="73" name="Freeform 12"/>
            <p:cNvSpPr>
              <a:spLocks noChangeArrowheads="1"/>
            </p:cNvSpPr>
            <p:nvPr/>
          </p:nvSpPr>
          <p:spPr bwMode="auto">
            <a:xfrm>
              <a:off x="1768199" y="3142411"/>
              <a:ext cx="308192" cy="303872"/>
            </a:xfrm>
            <a:custGeom>
              <a:avLst/>
              <a:gdLst>
                <a:gd name="T0" fmla="*/ 471 w 943"/>
                <a:gd name="T1" fmla="*/ 0 h 932"/>
                <a:gd name="T2" fmla="*/ 471 w 943"/>
                <a:gd name="T3" fmla="*/ 0 h 932"/>
                <a:gd name="T4" fmla="*/ 0 w 943"/>
                <a:gd name="T5" fmla="*/ 471 h 932"/>
                <a:gd name="T6" fmla="*/ 471 w 943"/>
                <a:gd name="T7" fmla="*/ 931 h 932"/>
                <a:gd name="T8" fmla="*/ 942 w 943"/>
                <a:gd name="T9" fmla="*/ 471 h 932"/>
                <a:gd name="T10" fmla="*/ 471 w 943"/>
                <a:gd name="T1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932">
                  <a:moveTo>
                    <a:pt x="471" y="0"/>
                  </a:moveTo>
                  <a:lnTo>
                    <a:pt x="471" y="0"/>
                  </a:lnTo>
                  <a:cubicBezTo>
                    <a:pt x="213" y="0"/>
                    <a:pt x="0" y="213"/>
                    <a:pt x="0" y="471"/>
                  </a:cubicBezTo>
                  <a:cubicBezTo>
                    <a:pt x="0" y="729"/>
                    <a:pt x="213" y="931"/>
                    <a:pt x="471" y="931"/>
                  </a:cubicBezTo>
                  <a:cubicBezTo>
                    <a:pt x="729" y="931"/>
                    <a:pt x="942" y="729"/>
                    <a:pt x="942" y="471"/>
                  </a:cubicBezTo>
                  <a:cubicBezTo>
                    <a:pt x="942" y="213"/>
                    <a:pt x="729" y="0"/>
                    <a:pt x="4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68177"/>
              </p:ext>
            </p:extLst>
          </p:nvPr>
        </p:nvGraphicFramePr>
        <p:xfrm>
          <a:off x="360534" y="823425"/>
          <a:ext cx="8412204" cy="3762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068"/>
                <a:gridCol w="2804068"/>
                <a:gridCol w="2804068"/>
              </a:tblGrid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Occurrences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Example</a:t>
                      </a:r>
                    </a:p>
                  </a:txBody>
                  <a:tcPr marL="9525" marR="9525" marT="9525" marB="0" anchor="b"/>
                </a:tc>
              </a:tr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58311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 Mrs. Watters</a:t>
                      </a:r>
                    </a:p>
                  </a:txBody>
                  <a:tcPr marL="9525" marR="9525" marT="9525" marB="0" anchor="b"/>
                </a:tc>
              </a:tr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and Mr.%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320660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and Mr. Mary Lou Judson</a:t>
                      </a:r>
                    </a:p>
                  </a:txBody>
                  <a:tcPr marL="9525" marR="9525" marT="9525" marB="0" anchor="b"/>
                </a:tc>
              </a:tr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and Dr.%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Mr. and Dr. Paul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Qugana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and Dr.%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Mrs. and Dr. Morris</a:t>
                      </a:r>
                    </a:p>
                  </a:txBody>
                  <a:tcPr marL="9525" marR="9525" marT="9525" marB="0" anchor="b"/>
                </a:tc>
              </a:tr>
              <a:tr h="627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(Double Spaces)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Rieden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1628" y="435934"/>
            <a:ext cx="5518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Requirements: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Emily Post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Fail Gracefully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Professional Titles /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Religious Titles /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Military Titles / Suffixes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Same-Sex Couples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Married Couples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/>
                </a:solidFill>
              </a:rPr>
              <a:t>Hyphenated Names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4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15686</TotalTime>
  <Words>1012</Words>
  <Application>Microsoft Office PowerPoint</Application>
  <PresentationFormat>On-screen Show (16:9)</PresentationFormat>
  <Paragraphs>227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Narrow</vt:lpstr>
      <vt:lpstr>Calibri</vt:lpstr>
      <vt:lpstr>Franklin Gothic Book</vt:lpstr>
      <vt:lpstr>HelveticaNeueLT Std Med Cn</vt:lpstr>
      <vt:lpstr>Gradient</vt:lpstr>
      <vt:lpstr>PowerPoint Presentation</vt:lpstr>
      <vt:lpstr>PowerPoint Presentation</vt:lpstr>
      <vt:lpstr>PowerPoint Presentation</vt:lpstr>
      <vt:lpstr>Dignity Health Philanthropy Ranked #1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Regenwether, Nolan - PHX</cp:lastModifiedBy>
  <cp:revision>2040</cp:revision>
  <cp:lastPrinted>2016-04-07T22:09:11Z</cp:lastPrinted>
  <dcterms:created xsi:type="dcterms:W3CDTF">2013-07-10T17:36:12Z</dcterms:created>
  <dcterms:modified xsi:type="dcterms:W3CDTF">2017-07-03T19:54:47Z</dcterms:modified>
</cp:coreProperties>
</file>